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70" r:id="rId3"/>
    <p:sldId id="271" r:id="rId4"/>
    <p:sldId id="257" r:id="rId5"/>
    <p:sldId id="258" r:id="rId6"/>
    <p:sldId id="259" r:id="rId7"/>
    <p:sldId id="260" r:id="rId8"/>
    <p:sldId id="269" r:id="rId9"/>
    <p:sldId id="290" r:id="rId10"/>
    <p:sldId id="277" r:id="rId11"/>
    <p:sldId id="261" r:id="rId12"/>
    <p:sldId id="262" r:id="rId13"/>
    <p:sldId id="279" r:id="rId14"/>
    <p:sldId id="273" r:id="rId15"/>
    <p:sldId id="278" r:id="rId16"/>
    <p:sldId id="263" r:id="rId17"/>
    <p:sldId id="283" r:id="rId18"/>
    <p:sldId id="265" r:id="rId19"/>
    <p:sldId id="264" r:id="rId20"/>
    <p:sldId id="284" r:id="rId21"/>
    <p:sldId id="266" r:id="rId22"/>
    <p:sldId id="267" r:id="rId23"/>
    <p:sldId id="285" r:id="rId24"/>
    <p:sldId id="281" r:id="rId25"/>
    <p:sldId id="280" r:id="rId26"/>
    <p:sldId id="272" r:id="rId27"/>
    <p:sldId id="286" r:id="rId28"/>
    <p:sldId id="274" r:id="rId29"/>
    <p:sldId id="276" r:id="rId30"/>
    <p:sldId id="287" r:id="rId31"/>
    <p:sldId id="288" r:id="rId32"/>
    <p:sldId id="289" r:id="rId33"/>
    <p:sldId id="275" r:id="rId34"/>
    <p:sldId id="268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515" autoAdjust="0"/>
    <p:restoredTop sz="94660"/>
  </p:normalViewPr>
  <p:slideViewPr>
    <p:cSldViewPr snapToGrid="0">
      <p:cViewPr>
        <p:scale>
          <a:sx n="68" d="100"/>
          <a:sy n="68" d="100"/>
        </p:scale>
        <p:origin x="596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E0BA3-644B-4602-A480-2B04FF4DA06C}" type="datetimeFigureOut">
              <a:rPr lang="en-US" smtClean="0"/>
              <a:t>11/11/2018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D37BF3-1539-4F2F-A10E-C14BC9A1AD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826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E0BA3-644B-4602-A480-2B04FF4DA06C}" type="datetimeFigureOut">
              <a:rPr lang="en-US" smtClean="0"/>
              <a:t>11/11/2018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D37BF3-1539-4F2F-A10E-C14BC9A1AD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677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E0BA3-644B-4602-A480-2B04FF4DA06C}" type="datetimeFigureOut">
              <a:rPr lang="en-US" smtClean="0"/>
              <a:t>11/11/2018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D37BF3-1539-4F2F-A10E-C14BC9A1AD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776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E0BA3-644B-4602-A480-2B04FF4DA06C}" type="datetimeFigureOut">
              <a:rPr lang="en-US" smtClean="0"/>
              <a:t>11/11/2018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D37BF3-1539-4F2F-A10E-C14BC9A1ADC2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150493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E0BA3-644B-4602-A480-2B04FF4DA06C}" type="datetimeFigureOut">
              <a:rPr lang="en-US" smtClean="0"/>
              <a:t>11/11/2018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D37BF3-1539-4F2F-A10E-C14BC9A1AD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861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E0BA3-644B-4602-A480-2B04FF4DA06C}" type="datetimeFigureOut">
              <a:rPr lang="en-US" smtClean="0"/>
              <a:t>11/11/2018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D37BF3-1539-4F2F-A10E-C14BC9A1AD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090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E0BA3-644B-4602-A480-2B04FF4DA06C}" type="datetimeFigureOut">
              <a:rPr lang="en-US" smtClean="0"/>
              <a:t>11/11/2018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D37BF3-1539-4F2F-A10E-C14BC9A1AD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031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E0BA3-644B-4602-A480-2B04FF4DA06C}" type="datetimeFigureOut">
              <a:rPr lang="en-US" smtClean="0"/>
              <a:t>11/11/2018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D37BF3-1539-4F2F-A10E-C14BC9A1AD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450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E0BA3-644B-4602-A480-2B04FF4DA06C}" type="datetimeFigureOut">
              <a:rPr lang="en-US" smtClean="0"/>
              <a:t>11/11/2018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D37BF3-1539-4F2F-A10E-C14BC9A1AD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E0BA3-644B-4602-A480-2B04FF4DA06C}" type="datetimeFigureOut">
              <a:rPr lang="en-US" smtClean="0"/>
              <a:t>11/11/2018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D37BF3-1539-4F2F-A10E-C14BC9A1AD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363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E0BA3-644B-4602-A480-2B04FF4DA06C}" type="datetimeFigureOut">
              <a:rPr lang="en-US" smtClean="0"/>
              <a:t>11/11/2018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D37BF3-1539-4F2F-A10E-C14BC9A1AD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309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E0BA3-644B-4602-A480-2B04FF4DA06C}" type="datetimeFigureOut">
              <a:rPr lang="en-US" smtClean="0"/>
              <a:t>11/11/2018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D37BF3-1539-4F2F-A10E-C14BC9A1AD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418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E0BA3-644B-4602-A480-2B04FF4DA06C}" type="datetimeFigureOut">
              <a:rPr lang="en-US" smtClean="0"/>
              <a:t>11/11/2018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D37BF3-1539-4F2F-A10E-C14BC9A1AD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317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E0BA3-644B-4602-A480-2B04FF4DA06C}" type="datetimeFigureOut">
              <a:rPr lang="en-US" smtClean="0"/>
              <a:t>11/11/2018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D37BF3-1539-4F2F-A10E-C14BC9A1AD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489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E0BA3-644B-4602-A480-2B04FF4DA06C}" type="datetimeFigureOut">
              <a:rPr lang="en-US" smtClean="0"/>
              <a:t>11/11/2018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D37BF3-1539-4F2F-A10E-C14BC9A1AD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648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E0BA3-644B-4602-A480-2B04FF4DA06C}" type="datetimeFigureOut">
              <a:rPr lang="en-US" smtClean="0"/>
              <a:t>11/11/2018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D37BF3-1539-4F2F-A10E-C14BC9A1AD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143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E0BA3-644B-4602-A480-2B04FF4DA06C}" type="datetimeFigureOut">
              <a:rPr lang="en-US" smtClean="0"/>
              <a:t>11/11/2018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D37BF3-1539-4F2F-A10E-C14BC9A1AD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87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90DE0BA3-644B-4602-A480-2B04FF4DA06C}" type="datetimeFigureOut">
              <a:rPr lang="en-US" smtClean="0"/>
              <a:t>11/11/2018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6CD37BF3-1539-4F2F-A10E-C14BC9A1AD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7620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</p:sldLayoutIdLst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4.jpg"/><Relationship Id="rId4" Type="http://schemas.openxmlformats.org/officeDocument/2006/relationships/image" Target="../media/image23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elated image">
            <a:extLst>
              <a:ext uri="{FF2B5EF4-FFF2-40B4-BE49-F238E27FC236}">
                <a16:creationId xmlns:a16="http://schemas.microsoft.com/office/drawing/2014/main" id="{3871FE67-16CB-4CA9-A5EB-90F9D0F19C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750" y="376238"/>
            <a:ext cx="10858500" cy="610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752B669-5B09-47B0-8F32-12B5F7FEC48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DATA SCIENCE PROGRAMMING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4F294B-A30B-4F38-BEA0-BF30FFF3C4F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25000" lnSpcReduction="20000"/>
          </a:bodyPr>
          <a:lstStyle/>
          <a:p>
            <a:r>
              <a:rPr lang="en-US" sz="9600" dirty="0">
                <a:solidFill>
                  <a:schemeClr val="bg1"/>
                </a:solidFill>
              </a:rPr>
              <a:t>COMPILED BY:</a:t>
            </a:r>
          </a:p>
          <a:p>
            <a:r>
              <a:rPr lang="en-US" sz="9600" dirty="0">
                <a:solidFill>
                  <a:schemeClr val="bg1"/>
                </a:solidFill>
              </a:rPr>
              <a:t>SANIYA ISLAM</a:t>
            </a:r>
          </a:p>
          <a:p>
            <a:r>
              <a:rPr lang="en-US" sz="9600" dirty="0">
                <a:solidFill>
                  <a:schemeClr val="bg1"/>
                </a:solidFill>
              </a:rPr>
              <a:t>RAUSHAN kumar</a:t>
            </a:r>
          </a:p>
          <a:p>
            <a:r>
              <a:rPr lang="en-US" sz="9600" dirty="0">
                <a:solidFill>
                  <a:schemeClr val="bg1"/>
                </a:solidFill>
              </a:rPr>
              <a:t>ANOOP BHARADWAJ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1650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doors dir="ver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BCDA5-8E5E-4A44-A6B4-4B8A4656E9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RENAMING AND FORMATTING IMAGE FILES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909133A-B2B0-4D7C-A22C-396F3F570E74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2424193"/>
            <a:ext cx="10363200" cy="3309777"/>
          </a:xfrm>
        </p:spPr>
      </p:pic>
    </p:spTree>
    <p:extLst>
      <p:ext uri="{BB962C8B-B14F-4D97-AF65-F5344CB8AC3E}">
        <p14:creationId xmlns:p14="http://schemas.microsoft.com/office/powerpoint/2010/main" val="1374834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442C70-5839-43E1-ABDA-0735DE0C04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4" y="502002"/>
            <a:ext cx="10364451" cy="1512329"/>
          </a:xfrm>
        </p:spPr>
        <p:txBody>
          <a:bodyPr>
            <a:normAutofit/>
          </a:bodyPr>
          <a:lstStyle/>
          <a:p>
            <a:r>
              <a:rPr lang="en-US" sz="6000" dirty="0"/>
              <a:t>CHOOSING A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73D094-3F31-49DE-946F-CE858B15628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67286" y="2027583"/>
            <a:ext cx="4940818" cy="4439478"/>
          </a:xfrm>
        </p:spPr>
        <p:txBody>
          <a:bodyPr>
            <a:normAutofit fontScale="92500"/>
          </a:bodyPr>
          <a:lstStyle/>
          <a:p>
            <a:r>
              <a:rPr lang="en-US" sz="4000" b="1" dirty="0"/>
              <a:t>MACHINE LEARNING –</a:t>
            </a:r>
          </a:p>
          <a:p>
            <a:pPr marL="0" indent="0">
              <a:buNone/>
            </a:pPr>
            <a:r>
              <a:rPr lang="en-US" sz="4000" b="1" dirty="0"/>
              <a:t> </a:t>
            </a:r>
            <a:r>
              <a:rPr lang="en-US" sz="4000" dirty="0"/>
              <a:t>SGD CLASSIFIER                   </a:t>
            </a:r>
          </a:p>
          <a:p>
            <a:r>
              <a:rPr lang="en-US" sz="4000" b="1" dirty="0"/>
              <a:t>DEEP LEARNING –</a:t>
            </a:r>
          </a:p>
          <a:p>
            <a:pPr marL="0" indent="0">
              <a:buNone/>
            </a:pPr>
            <a:r>
              <a:rPr lang="en-US" sz="4000" b="1" dirty="0"/>
              <a:t> </a:t>
            </a:r>
            <a:r>
              <a:rPr lang="en-US" sz="4000" dirty="0"/>
              <a:t>CNN WITH   </a:t>
            </a:r>
            <a:r>
              <a:rPr lang="en-US" sz="4000" dirty="0" err="1"/>
              <a:t>Keras</a:t>
            </a:r>
            <a:r>
              <a:rPr lang="en-US" sz="4000" dirty="0"/>
              <a:t>/</a:t>
            </a:r>
            <a:r>
              <a:rPr lang="en-US" sz="4000" dirty="0" err="1"/>
              <a:t>tensorflow</a:t>
            </a:r>
            <a:endParaRPr lang="en-US" sz="4000" dirty="0"/>
          </a:p>
        </p:txBody>
      </p:sp>
      <p:pic>
        <p:nvPicPr>
          <p:cNvPr id="2050" name="Picture 2" descr="Image result for classification in machine learning images">
            <a:extLst>
              <a:ext uri="{FF2B5EF4-FFF2-40B4-BE49-F238E27FC236}">
                <a16:creationId xmlns:a16="http://schemas.microsoft.com/office/drawing/2014/main" id="{7DFEDB7E-80AB-49A3-A186-28D5A24016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4122" y="2254450"/>
            <a:ext cx="6610592" cy="3940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3247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doors dir="ver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DDEB29-23A3-4367-8E5F-7DD532845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6000" dirty="0"/>
              <a:t>TRAINING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9A20C0-BB08-4A81-80F5-0A10EB7F8BB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30894" y="2345635"/>
            <a:ext cx="10363826" cy="3293166"/>
          </a:xfrm>
        </p:spPr>
        <p:txBody>
          <a:bodyPr/>
          <a:lstStyle/>
          <a:p>
            <a:r>
              <a:rPr lang="en-US" sz="3200" dirty="0"/>
              <a:t>Shuffling of data .</a:t>
            </a:r>
          </a:p>
          <a:p>
            <a:r>
              <a:rPr lang="en-US" sz="3200" dirty="0"/>
              <a:t>Split the dataset into a separate train and test set.</a:t>
            </a:r>
            <a:r>
              <a:rPr lang="en-US" dirty="0"/>
              <a:t> </a:t>
            </a:r>
            <a:endParaRPr lang="en-US" sz="3200" dirty="0"/>
          </a:p>
          <a:p>
            <a:r>
              <a:rPr lang="en-US" sz="3200" dirty="0"/>
              <a:t>Train data ratio is 80 and test data ratio is 20.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146" name="Picture 2" descr="Image result for training">
            <a:extLst>
              <a:ext uri="{FF2B5EF4-FFF2-40B4-BE49-F238E27FC236}">
                <a16:creationId xmlns:a16="http://schemas.microsoft.com/office/drawing/2014/main" id="{02C2D874-758D-42DC-B28F-E106DECE6E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5930" y="618517"/>
            <a:ext cx="4592795" cy="2177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0453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doors dir="ver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61BC0A-0DB6-4A76-84A1-D523D5600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D802AF8-7793-4957-A1F5-2F10C6C1B1DB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775" y="2997724"/>
            <a:ext cx="9950450" cy="3148552"/>
          </a:xfrm>
        </p:spPr>
      </p:pic>
    </p:spTree>
    <p:extLst>
      <p:ext uri="{BB962C8B-B14F-4D97-AF65-F5344CB8AC3E}">
        <p14:creationId xmlns:p14="http://schemas.microsoft.com/office/powerpoint/2010/main" val="1855634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79" name="Rectangle 73">
            <a:extLst>
              <a:ext uri="{FF2B5EF4-FFF2-40B4-BE49-F238E27FC236}">
                <a16:creationId xmlns:a16="http://schemas.microsoft.com/office/drawing/2014/main" id="{48FE65CB-EFD8-497D-A30A-093E20EACB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Related image">
            <a:extLst>
              <a:ext uri="{FF2B5EF4-FFF2-40B4-BE49-F238E27FC236}">
                <a16:creationId xmlns:a16="http://schemas.microsoft.com/office/drawing/2014/main" id="{255D4937-56FA-4DB3-8C3B-BFD6EC3090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465" y="1300157"/>
            <a:ext cx="6909479" cy="4266603"/>
          </a:xfrm>
          <a:prstGeom prst="roundRect">
            <a:avLst>
              <a:gd name="adj" fmla="val 298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75">
            <a:extLst>
              <a:ext uri="{FF2B5EF4-FFF2-40B4-BE49-F238E27FC236}">
                <a16:creationId xmlns:a16="http://schemas.microsoft.com/office/drawing/2014/main" id="{E3265C2A-0A58-43AD-A406-8F4478E287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35E40A-07B8-4E11-9BD2-909F48FA37A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196408" y="1300156"/>
            <a:ext cx="3352128" cy="42666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5400" dirty="0"/>
              <a:t>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1086359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8571A-5FC6-463C-A4E6-C35C8D1F20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07B2D23-9785-44EA-AAE3-E5598EDCDCDD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00" y="2498103"/>
            <a:ext cx="10236200" cy="2988297"/>
          </a:xfrm>
        </p:spPr>
      </p:pic>
    </p:spTree>
    <p:extLst>
      <p:ext uri="{BB962C8B-B14F-4D97-AF65-F5344CB8AC3E}">
        <p14:creationId xmlns:p14="http://schemas.microsoft.com/office/powerpoint/2010/main" val="724339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E62E75-88C1-404E-A725-7F2AE4700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USF AND NON-USF LOGOS (RATIO 200/100)</a:t>
            </a:r>
            <a:br>
              <a:rPr lang="en-US" sz="4000" dirty="0"/>
            </a:b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9368CD-39D3-4C98-8A78-43AB3A69690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2001078"/>
            <a:ext cx="10363826" cy="3790121"/>
          </a:xfrm>
        </p:spPr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en-US" dirty="0"/>
              <a:t>Collected 200 images of usf logos</a:t>
            </a:r>
          </a:p>
          <a:p>
            <a:pPr marL="457200" indent="-457200">
              <a:buAutoNum type="arabicPeriod"/>
            </a:pPr>
            <a:r>
              <a:rPr lang="en-US" dirty="0"/>
              <a:t>Collected 100 images of non-</a:t>
            </a:r>
            <a:r>
              <a:rPr lang="en-US" dirty="0" err="1"/>
              <a:t>usf</a:t>
            </a:r>
            <a:r>
              <a:rPr lang="en-US" dirty="0"/>
              <a:t> logos</a:t>
            </a:r>
          </a:p>
          <a:p>
            <a:pPr marL="457200" indent="-457200">
              <a:buAutoNum type="arabicPeriod"/>
            </a:pPr>
            <a:r>
              <a:rPr lang="en-US" dirty="0"/>
              <a:t>Merged both of them and renamed them</a:t>
            </a:r>
          </a:p>
          <a:p>
            <a:pPr marL="457200" indent="-457200">
              <a:buAutoNum type="arabicPeriod"/>
            </a:pPr>
            <a:r>
              <a:rPr lang="en-US" dirty="0"/>
              <a:t>Cleaned the data by converting all the files in .jpg</a:t>
            </a:r>
          </a:p>
          <a:p>
            <a:pPr marL="457200" indent="-457200">
              <a:buAutoNum type="arabicPeriod"/>
            </a:pPr>
            <a:r>
              <a:rPr lang="en-US" dirty="0"/>
              <a:t>Reshaped the data into 28 * 28</a:t>
            </a:r>
          </a:p>
          <a:p>
            <a:pPr marL="457200" indent="-457200">
              <a:buAutoNum type="arabicPeriod"/>
            </a:pPr>
            <a:r>
              <a:rPr lang="en-US" dirty="0"/>
              <a:t>Split the data in ratio of 80/20(train /test)</a:t>
            </a:r>
          </a:p>
          <a:p>
            <a:pPr marL="457200" indent="-457200">
              <a:buAutoNum type="arabicPeriod" startAt="7"/>
            </a:pPr>
            <a:r>
              <a:rPr lang="en-US" dirty="0"/>
              <a:t>Used cross-validation (cv=3())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70EE97-162F-4FCC-8A24-51126126E8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8538" y="1654156"/>
            <a:ext cx="1872615" cy="19430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1F85D07-7B3E-4C22-9FB2-1183489BCB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4733" y="4057813"/>
            <a:ext cx="2352675" cy="1943100"/>
          </a:xfrm>
          <a:prstGeom prst="rect">
            <a:avLst/>
          </a:prstGeom>
        </p:spPr>
      </p:pic>
      <p:pic>
        <p:nvPicPr>
          <p:cNvPr id="9" name="Picture 8" descr="A drawing of a cartoon character&#10;&#10;Description generated with high confidence">
            <a:extLst>
              <a:ext uri="{FF2B5EF4-FFF2-40B4-BE49-F238E27FC236}">
                <a16:creationId xmlns:a16="http://schemas.microsoft.com/office/drawing/2014/main" id="{6E233B2C-3C84-47ED-8234-CC39895289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4846" y="4019933"/>
            <a:ext cx="2247900" cy="197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306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doors dir="ver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F9CC563-D337-447B-9F2C-C21353392DBF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612742" y="1414021"/>
            <a:ext cx="10803118" cy="4788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195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929C9-0B71-41CD-90FD-93BB74EEE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USF AND NON-USF LOGOS(RATIO 200/150)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41FC0B-F130-4BB7-AAE5-A55F84A736E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2099857"/>
            <a:ext cx="10363826" cy="4758143"/>
          </a:xfrm>
        </p:spPr>
        <p:txBody>
          <a:bodyPr>
            <a:normAutofit fontScale="70000" lnSpcReduction="20000"/>
          </a:bodyPr>
          <a:lstStyle/>
          <a:p>
            <a:pPr marL="457200" indent="-457200">
              <a:buAutoNum type="arabicPeriod"/>
            </a:pPr>
            <a:r>
              <a:rPr lang="en-US" sz="4400" dirty="0"/>
              <a:t>Collected 200 images of usf logos</a:t>
            </a:r>
          </a:p>
          <a:p>
            <a:pPr marL="457200" indent="-457200">
              <a:buAutoNum type="arabicPeriod"/>
            </a:pPr>
            <a:r>
              <a:rPr lang="en-US" sz="4400" dirty="0"/>
              <a:t>Collected 150 images of non-usf logos</a:t>
            </a:r>
          </a:p>
          <a:p>
            <a:pPr marL="457200" indent="-457200">
              <a:buAutoNum type="arabicPeriod"/>
            </a:pPr>
            <a:r>
              <a:rPr lang="en-US" sz="4400" dirty="0"/>
              <a:t>Merged both of them and renamed them</a:t>
            </a:r>
          </a:p>
          <a:p>
            <a:pPr marL="457200" indent="-457200">
              <a:buAutoNum type="arabicPeriod"/>
            </a:pPr>
            <a:r>
              <a:rPr lang="en-US" sz="4400" dirty="0"/>
              <a:t>Cleaned the data by converting all the files in .jpg</a:t>
            </a:r>
          </a:p>
          <a:p>
            <a:pPr marL="457200" indent="-457200">
              <a:buAutoNum type="arabicPeriod"/>
            </a:pPr>
            <a:r>
              <a:rPr lang="en-US" sz="4400" dirty="0"/>
              <a:t>Reshaped the data into 28 * 28</a:t>
            </a:r>
          </a:p>
          <a:p>
            <a:pPr marL="457200" indent="-457200">
              <a:buAutoNum type="arabicPeriod"/>
            </a:pPr>
            <a:r>
              <a:rPr lang="en-US" sz="4400" dirty="0"/>
              <a:t>Split the data in ratio of 80/20(train /test)</a:t>
            </a:r>
          </a:p>
          <a:p>
            <a:pPr marL="457200" indent="-457200">
              <a:buAutoNum type="arabicPeriod" startAt="7"/>
            </a:pPr>
            <a:r>
              <a:rPr lang="en-US" sz="4400" dirty="0"/>
              <a:t>Used cross-validation (cv=3())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7D0EEA-3817-4F24-B70B-CB0E7C592B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2910" y="2264390"/>
            <a:ext cx="1819274" cy="18478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7B1B067-3EAD-4F60-85ED-8B41A582BA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2910" y="4758143"/>
            <a:ext cx="1819274" cy="1641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30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doors dir="ver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6EE8E5DC-277F-45E4-B997-594EE7D9C9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63A9BAA5-B0B5-49B4-9F3A-30FE0943B0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ounded Rectangle 14">
            <a:extLst>
              <a:ext uri="{FF2B5EF4-FFF2-40B4-BE49-F238E27FC236}">
                <a16:creationId xmlns:a16="http://schemas.microsoft.com/office/drawing/2014/main" id="{C9365C9C-8B33-4A82-8785-902F356BC5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8579" y="618517"/>
            <a:ext cx="3427091" cy="5596019"/>
          </a:xfrm>
          <a:prstGeom prst="roundRect">
            <a:avLst>
              <a:gd name="adj" fmla="val 4838"/>
            </a:avLst>
          </a:prstGeom>
          <a:solidFill>
            <a:srgbClr val="FFFFFF"/>
          </a:solidFill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icture containing clipart&#10;&#10;Description generated with very high confidence">
            <a:extLst>
              <a:ext uri="{FF2B5EF4-FFF2-40B4-BE49-F238E27FC236}">
                <a16:creationId xmlns:a16="http://schemas.microsoft.com/office/drawing/2014/main" id="{2E4B60BA-DF0A-4C1C-889F-4835B38E13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4566" y="783107"/>
            <a:ext cx="2932247" cy="1653079"/>
          </a:xfrm>
          <a:prstGeom prst="roundRect">
            <a:avLst>
              <a:gd name="adj" fmla="val 5301"/>
            </a:avLst>
          </a:prstGeom>
          <a:ln w="82550" cap="sq">
            <a:noFill/>
            <a:miter lim="800000"/>
          </a:ln>
          <a:effectLst/>
        </p:spPr>
      </p:pic>
      <p:pic>
        <p:nvPicPr>
          <p:cNvPr id="5" name="Picture 4" descr="A person with collar shirt&#10;&#10;Description generated with high confidence">
            <a:extLst>
              <a:ext uri="{FF2B5EF4-FFF2-40B4-BE49-F238E27FC236}">
                <a16:creationId xmlns:a16="http://schemas.microsoft.com/office/drawing/2014/main" id="{F9F409D3-0662-4277-87A0-9BDC5D2E14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8943" y="2591848"/>
            <a:ext cx="1663493" cy="1663493"/>
          </a:xfrm>
          <a:prstGeom prst="roundRect">
            <a:avLst>
              <a:gd name="adj" fmla="val 5301"/>
            </a:avLst>
          </a:prstGeom>
          <a:ln w="82550" cap="sq">
            <a:noFill/>
            <a:miter lim="800000"/>
          </a:ln>
          <a:effectLst/>
        </p:spPr>
      </p:pic>
      <p:pic>
        <p:nvPicPr>
          <p:cNvPr id="9" name="Picture 8" descr="A picture containing clipart&#10;&#10;Description generated with high confidence">
            <a:extLst>
              <a:ext uri="{FF2B5EF4-FFF2-40B4-BE49-F238E27FC236}">
                <a16:creationId xmlns:a16="http://schemas.microsoft.com/office/drawing/2014/main" id="{AC824AB9-91C3-4C07-86FA-B251D8E7FD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2689" y="4411003"/>
            <a:ext cx="2096001" cy="1663493"/>
          </a:xfrm>
          <a:prstGeom prst="roundRect">
            <a:avLst>
              <a:gd name="adj" fmla="val 5301"/>
            </a:avLst>
          </a:prstGeom>
          <a:ln w="82550" cap="sq">
            <a:noFill/>
            <a:miter lim="800000"/>
          </a:ln>
          <a:effectLst/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4846EBF-5B46-42A8-A4F6-88FEA00D51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97A2EDF-8B47-4F6C-8FB1-751F319AEF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6" y="640831"/>
            <a:ext cx="6564205" cy="1573863"/>
          </a:xfrm>
        </p:spPr>
        <p:txBody>
          <a:bodyPr>
            <a:normAutofit/>
          </a:bodyPr>
          <a:lstStyle/>
          <a:p>
            <a:r>
              <a:rPr lang="en-US" dirty="0"/>
              <a:t>usF AS TINY PART OF IMAGE AND RANDOM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D8D73B-C0E9-4A47-B417-6CE2A41F5D1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2001078"/>
            <a:ext cx="6564207" cy="4247323"/>
          </a:xfrm>
        </p:spPr>
        <p:txBody>
          <a:bodyPr>
            <a:noAutofit/>
          </a:bodyPr>
          <a:lstStyle/>
          <a:p>
            <a:pPr marL="457200" indent="-457200">
              <a:lnSpc>
                <a:spcPct val="110000"/>
              </a:lnSpc>
              <a:buAutoNum type="arabicPeriod"/>
            </a:pPr>
            <a:r>
              <a:rPr lang="en-US" sz="2400" dirty="0"/>
              <a:t>Collected 200 images of usf logos as a tiny part of image</a:t>
            </a:r>
          </a:p>
          <a:p>
            <a:pPr marL="457200" indent="-457200">
              <a:lnSpc>
                <a:spcPct val="110000"/>
              </a:lnSpc>
              <a:buAutoNum type="arabicPeriod"/>
            </a:pPr>
            <a:r>
              <a:rPr lang="en-US" sz="2400" dirty="0"/>
              <a:t>Collected 175 random images</a:t>
            </a:r>
          </a:p>
          <a:p>
            <a:pPr marL="457200" indent="-457200">
              <a:lnSpc>
                <a:spcPct val="110000"/>
              </a:lnSpc>
              <a:buAutoNum type="arabicPeriod"/>
            </a:pPr>
            <a:r>
              <a:rPr lang="en-US" sz="2400" dirty="0"/>
              <a:t>Merged both of them and renamed them</a:t>
            </a:r>
          </a:p>
          <a:p>
            <a:pPr marL="457200" indent="-457200">
              <a:lnSpc>
                <a:spcPct val="110000"/>
              </a:lnSpc>
              <a:buAutoNum type="arabicPeriod"/>
            </a:pPr>
            <a:r>
              <a:rPr lang="en-US" sz="2400" dirty="0"/>
              <a:t>Cleaned the data by converting all the files in .jpg</a:t>
            </a:r>
          </a:p>
          <a:p>
            <a:pPr marL="457200" indent="-457200">
              <a:lnSpc>
                <a:spcPct val="110000"/>
              </a:lnSpc>
              <a:buAutoNum type="arabicPeriod"/>
            </a:pPr>
            <a:r>
              <a:rPr lang="en-US" sz="2400" dirty="0"/>
              <a:t>Reshaped the data into 28 * 28</a:t>
            </a:r>
          </a:p>
          <a:p>
            <a:pPr marL="457200" indent="-457200">
              <a:lnSpc>
                <a:spcPct val="110000"/>
              </a:lnSpc>
              <a:buAutoNum type="arabicPeriod"/>
            </a:pPr>
            <a:r>
              <a:rPr lang="en-US" sz="2400" dirty="0"/>
              <a:t>Split the data in ratio of 80/20(train /test)</a:t>
            </a:r>
          </a:p>
          <a:p>
            <a:pPr marL="457200" indent="-457200">
              <a:lnSpc>
                <a:spcPct val="110000"/>
              </a:lnSpc>
              <a:buAutoNum type="arabicPeriod" startAt="7"/>
            </a:pPr>
            <a:r>
              <a:rPr lang="en-US" sz="2400" dirty="0"/>
              <a:t>Used cross-validation (cv=3()) </a:t>
            </a:r>
          </a:p>
        </p:txBody>
      </p:sp>
    </p:spTree>
    <p:extLst>
      <p:ext uri="{BB962C8B-B14F-4D97-AF65-F5344CB8AC3E}">
        <p14:creationId xmlns:p14="http://schemas.microsoft.com/office/powerpoint/2010/main" val="1264080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doors dir="ver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data science images">
            <a:extLst>
              <a:ext uri="{FF2B5EF4-FFF2-40B4-BE49-F238E27FC236}">
                <a16:creationId xmlns:a16="http://schemas.microsoft.com/office/drawing/2014/main" id="{9CE694C0-6316-40D5-95FD-B4E1D6B2CE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666" b="-1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70">
            <a:extLst>
              <a:ext uri="{FF2B5EF4-FFF2-40B4-BE49-F238E27FC236}">
                <a16:creationId xmlns:a16="http://schemas.microsoft.com/office/drawing/2014/main" id="{21CB8282-44AF-40D0-A7E2-03734788D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29" name="Rounded Rectangle 8">
            <a:extLst>
              <a:ext uri="{FF2B5EF4-FFF2-40B4-BE49-F238E27FC236}">
                <a16:creationId xmlns:a16="http://schemas.microsoft.com/office/drawing/2014/main" id="{D77CF7D5-36A3-4ED3-AE46-77E42D2AA7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1038226" y="819150"/>
            <a:ext cx="10037605" cy="4972049"/>
          </a:xfrm>
          <a:prstGeom prst="roundRect">
            <a:avLst>
              <a:gd name="adj" fmla="val 4333"/>
            </a:avLst>
          </a:prstGeom>
          <a:solidFill>
            <a:schemeClr val="bg1">
              <a:alpha val="75000"/>
            </a:schemeClr>
          </a:solidFill>
          <a:ln w="82550">
            <a:solidFill>
              <a:srgbClr val="EAEAEA"/>
            </a:solidFill>
          </a:ln>
          <a:scene3d>
            <a:camera prst="orthographicFront"/>
            <a:lightRig rig="threePt" dir="t"/>
          </a:scene3d>
          <a:sp3d contourW="6350">
            <a:bevelT h="38100"/>
            <a:contourClr>
              <a:srgbClr val="C0C0C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AD3008-F80A-4169-BF83-468A48AB866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383682" y="2367093"/>
            <a:ext cx="9346692" cy="30907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>
                <a:solidFill>
                  <a:srgbClr val="FFFFFF"/>
                </a:solidFill>
              </a:rPr>
              <a:t>USF Logo recognition</a:t>
            </a:r>
          </a:p>
        </p:txBody>
      </p:sp>
    </p:spTree>
    <p:extLst>
      <p:ext uri="{BB962C8B-B14F-4D97-AF65-F5344CB8AC3E}">
        <p14:creationId xmlns:p14="http://schemas.microsoft.com/office/powerpoint/2010/main" val="5032091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E540DFA-FFB7-40D2-A708-39E4BC5753B3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556181" y="952107"/>
            <a:ext cx="10859679" cy="5392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328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0F49B-4BAD-4BE6-B150-13E4D866EB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304801"/>
            <a:ext cx="10364451" cy="1351721"/>
          </a:xfrm>
        </p:spPr>
        <p:txBody>
          <a:bodyPr>
            <a:normAutofit/>
          </a:bodyPr>
          <a:lstStyle/>
          <a:p>
            <a:r>
              <a:rPr lang="en-US" dirty="0"/>
              <a:t>USF LOGO AND RANDOM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3C0090-E4CD-4817-964A-30A543BFD83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3" y="1656522"/>
            <a:ext cx="5018501" cy="5102087"/>
          </a:xfrm>
        </p:spPr>
        <p:txBody>
          <a:bodyPr>
            <a:noAutofit/>
          </a:bodyPr>
          <a:lstStyle/>
          <a:p>
            <a:pPr marL="457200" indent="-457200">
              <a:lnSpc>
                <a:spcPct val="110000"/>
              </a:lnSpc>
              <a:buAutoNum type="arabicPeriod"/>
            </a:pPr>
            <a:r>
              <a:rPr lang="en-US" dirty="0"/>
              <a:t>Collected 200 images of usf logos</a:t>
            </a:r>
          </a:p>
          <a:p>
            <a:pPr marL="457200" indent="-457200">
              <a:lnSpc>
                <a:spcPct val="110000"/>
              </a:lnSpc>
              <a:buAutoNum type="arabicPeriod"/>
            </a:pPr>
            <a:r>
              <a:rPr lang="en-US" dirty="0"/>
              <a:t>Collected 100 random images</a:t>
            </a:r>
          </a:p>
          <a:p>
            <a:pPr marL="457200" indent="-457200">
              <a:lnSpc>
                <a:spcPct val="110000"/>
              </a:lnSpc>
              <a:buAutoNum type="arabicPeriod"/>
            </a:pPr>
            <a:r>
              <a:rPr lang="en-US" dirty="0"/>
              <a:t>Merged both of them and renamed them</a:t>
            </a:r>
          </a:p>
          <a:p>
            <a:pPr marL="457200" indent="-457200">
              <a:lnSpc>
                <a:spcPct val="110000"/>
              </a:lnSpc>
              <a:buAutoNum type="arabicPeriod"/>
            </a:pPr>
            <a:r>
              <a:rPr lang="en-US" dirty="0"/>
              <a:t>Cleaned the data by converting all the files in .jpg</a:t>
            </a:r>
          </a:p>
          <a:p>
            <a:pPr marL="457200" indent="-457200">
              <a:lnSpc>
                <a:spcPct val="110000"/>
              </a:lnSpc>
              <a:buAutoNum type="arabicPeriod"/>
            </a:pPr>
            <a:r>
              <a:rPr lang="en-US" dirty="0"/>
              <a:t>Reshaped the data into 28 * 28</a:t>
            </a:r>
          </a:p>
          <a:p>
            <a:pPr marL="457200" indent="-457200">
              <a:lnSpc>
                <a:spcPct val="110000"/>
              </a:lnSpc>
              <a:buAutoNum type="arabicPeriod"/>
            </a:pPr>
            <a:r>
              <a:rPr lang="en-US" dirty="0"/>
              <a:t>Split the data in ratio of 80/20(train /test)</a:t>
            </a:r>
          </a:p>
          <a:p>
            <a:pPr marL="457200" indent="-457200">
              <a:lnSpc>
                <a:spcPct val="110000"/>
              </a:lnSpc>
              <a:buAutoNum type="arabicPeriod" startAt="7"/>
            </a:pPr>
            <a:r>
              <a:rPr lang="en-US" dirty="0"/>
              <a:t>Used cross-validation (cv=3()) </a:t>
            </a:r>
          </a:p>
          <a:p>
            <a:pPr marL="0" indent="0">
              <a:lnSpc>
                <a:spcPct val="110000"/>
              </a:lnSpc>
              <a:buNone/>
            </a:pPr>
            <a:endParaRPr lang="en-US" sz="2800" dirty="0"/>
          </a:p>
          <a:p>
            <a:pPr>
              <a:lnSpc>
                <a:spcPct val="110000"/>
              </a:lnSpc>
            </a:pPr>
            <a:endParaRPr lang="en-US" dirty="0"/>
          </a:p>
        </p:txBody>
      </p:sp>
      <p:pic>
        <p:nvPicPr>
          <p:cNvPr id="5" name="Picture 4" descr="A red rose on a flower&#10;&#10;Description generated with very high confidence">
            <a:extLst>
              <a:ext uri="{FF2B5EF4-FFF2-40B4-BE49-F238E27FC236}">
                <a16:creationId xmlns:a16="http://schemas.microsoft.com/office/drawing/2014/main" id="{687598E3-BE20-4211-B7C8-541FE0D47BA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75" r="-2" b="-2"/>
          <a:stretch/>
        </p:blipFill>
        <p:spPr>
          <a:xfrm>
            <a:off x="6096000" y="2505456"/>
            <a:ext cx="2509245" cy="3156522"/>
          </a:xfrm>
          <a:prstGeom prst="roundRect">
            <a:avLst>
              <a:gd name="adj" fmla="val 5301"/>
            </a:avLst>
          </a:prstGeom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9" name="Picture 8" descr="A close up of a logo&#10;&#10;Description generated with high confidence">
            <a:extLst>
              <a:ext uri="{FF2B5EF4-FFF2-40B4-BE49-F238E27FC236}">
                <a16:creationId xmlns:a16="http://schemas.microsoft.com/office/drawing/2014/main" id="{38B86AFD-1C81-4AE4-A599-15F95434AAB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09" r="2" b="8728"/>
          <a:stretch/>
        </p:blipFill>
        <p:spPr>
          <a:xfrm>
            <a:off x="8768970" y="2505456"/>
            <a:ext cx="2373951" cy="1497828"/>
          </a:xfrm>
          <a:prstGeom prst="roundRect">
            <a:avLst>
              <a:gd name="adj" fmla="val 5301"/>
            </a:avLst>
          </a:prstGeom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5B424B5-9AD5-4567-9ED0-D708371FDC5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71" r="4" b="15960"/>
          <a:stretch/>
        </p:blipFill>
        <p:spPr>
          <a:xfrm>
            <a:off x="8768970" y="4180226"/>
            <a:ext cx="2373951" cy="1481752"/>
          </a:xfrm>
          <a:prstGeom prst="roundRect">
            <a:avLst>
              <a:gd name="adj" fmla="val 5301"/>
            </a:avLst>
          </a:prstGeom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982808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doors dir="ver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049E99-F792-44B7-B105-CFAAB4B71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251792"/>
            <a:ext cx="10364451" cy="1338470"/>
          </a:xfrm>
        </p:spPr>
        <p:txBody>
          <a:bodyPr>
            <a:normAutofit/>
          </a:bodyPr>
          <a:lstStyle/>
          <a:p>
            <a:r>
              <a:rPr lang="en-US" b="1" dirty="0"/>
              <a:t>robustness</a:t>
            </a:r>
            <a:br>
              <a:rPr lang="en-US" dirty="0"/>
            </a:br>
            <a:r>
              <a:rPr lang="en-US" dirty="0"/>
              <a:t>USF LOGO WITH NOISE AND RANDOM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D1C567-FDCC-4448-A3EF-B75F808611E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3" y="1590262"/>
            <a:ext cx="6043617" cy="4200937"/>
          </a:xfrm>
        </p:spPr>
        <p:txBody>
          <a:bodyPr>
            <a:noAutofit/>
          </a:bodyPr>
          <a:lstStyle/>
          <a:p>
            <a:pPr marL="457200" indent="-457200">
              <a:lnSpc>
                <a:spcPct val="110000"/>
              </a:lnSpc>
              <a:buAutoNum type="arabicPeriod"/>
            </a:pPr>
            <a:r>
              <a:rPr lang="en-US" dirty="0"/>
              <a:t>Collected 200 images of usf logos</a:t>
            </a:r>
          </a:p>
          <a:p>
            <a:pPr marL="457200" indent="-457200">
              <a:lnSpc>
                <a:spcPct val="110000"/>
              </a:lnSpc>
              <a:buAutoNum type="arabicPeriod"/>
            </a:pPr>
            <a:r>
              <a:rPr lang="en-US" dirty="0"/>
              <a:t>Added noise in the images by painting the edges or filling color</a:t>
            </a:r>
          </a:p>
          <a:p>
            <a:pPr marL="457200" indent="-457200">
              <a:lnSpc>
                <a:spcPct val="110000"/>
              </a:lnSpc>
              <a:buAutoNum type="arabicPeriod"/>
            </a:pPr>
            <a:r>
              <a:rPr lang="en-US" dirty="0"/>
              <a:t>Collected 100 random images</a:t>
            </a:r>
          </a:p>
          <a:p>
            <a:pPr marL="457200" indent="-457200">
              <a:lnSpc>
                <a:spcPct val="110000"/>
              </a:lnSpc>
              <a:buAutoNum type="arabicPeriod"/>
            </a:pPr>
            <a:r>
              <a:rPr lang="en-US" dirty="0"/>
              <a:t>Merged both of them and renamed them</a:t>
            </a:r>
          </a:p>
          <a:p>
            <a:pPr marL="457200" indent="-457200">
              <a:lnSpc>
                <a:spcPct val="110000"/>
              </a:lnSpc>
              <a:buAutoNum type="arabicPeriod"/>
            </a:pPr>
            <a:r>
              <a:rPr lang="en-US" dirty="0"/>
              <a:t>Cleaned the data by converting all the files in .jpg</a:t>
            </a:r>
          </a:p>
          <a:p>
            <a:pPr marL="457200" indent="-457200">
              <a:lnSpc>
                <a:spcPct val="110000"/>
              </a:lnSpc>
              <a:buAutoNum type="arabicPeriod"/>
            </a:pPr>
            <a:r>
              <a:rPr lang="en-US" dirty="0"/>
              <a:t>Reshaped the data into 28 * 28</a:t>
            </a:r>
          </a:p>
          <a:p>
            <a:pPr marL="457200" indent="-457200">
              <a:lnSpc>
                <a:spcPct val="110000"/>
              </a:lnSpc>
              <a:buAutoNum type="arabicPeriod"/>
            </a:pPr>
            <a:r>
              <a:rPr lang="en-US" dirty="0"/>
              <a:t>Split the data in ratio of 80/20(train /test)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dirty="0"/>
              <a:t>8. Used cross-validation (cv=3()) </a:t>
            </a:r>
            <a:endParaRPr lang="en-US" sz="3200" b="1" dirty="0"/>
          </a:p>
          <a:p>
            <a:pPr>
              <a:lnSpc>
                <a:spcPct val="110000"/>
              </a:lnSpc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1A3C6C-C260-410D-B99E-12A3FDB491C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42" r="-3" b="9002"/>
          <a:stretch/>
        </p:blipFill>
        <p:spPr>
          <a:xfrm>
            <a:off x="6904385" y="2505456"/>
            <a:ext cx="2509245" cy="3156522"/>
          </a:xfrm>
          <a:prstGeom prst="roundRect">
            <a:avLst>
              <a:gd name="adj" fmla="val 5301"/>
            </a:avLst>
          </a:prstGeom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7" name="Picture 6" descr="A close up of a flower&#10;&#10;Description generated with high confidence">
            <a:extLst>
              <a:ext uri="{FF2B5EF4-FFF2-40B4-BE49-F238E27FC236}">
                <a16:creationId xmlns:a16="http://schemas.microsoft.com/office/drawing/2014/main" id="{9DF4B426-F74F-4F7B-BA08-AF42843E586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59" r="-2" b="-2"/>
          <a:stretch/>
        </p:blipFill>
        <p:spPr>
          <a:xfrm>
            <a:off x="9458084" y="2505456"/>
            <a:ext cx="2373951" cy="1497828"/>
          </a:xfrm>
          <a:prstGeom prst="roundRect">
            <a:avLst>
              <a:gd name="adj" fmla="val 5301"/>
            </a:avLst>
          </a:prstGeom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DDFBC32-1F73-4E98-AECA-32D61D18116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79" r="2" b="13210"/>
          <a:stretch/>
        </p:blipFill>
        <p:spPr>
          <a:xfrm>
            <a:off x="9378569" y="4180226"/>
            <a:ext cx="2373951" cy="1481752"/>
          </a:xfrm>
          <a:prstGeom prst="roundRect">
            <a:avLst>
              <a:gd name="adj" fmla="val 5301"/>
            </a:avLst>
          </a:prstGeom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81144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doors dir="ver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E4DB125-2539-4918-9701-F5B10B7C4CDB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791852" y="1131216"/>
            <a:ext cx="10925666" cy="4920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713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A7D53-ECE2-4F9A-BCD7-0CD7E0AA8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 VALIDATION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4B9ED96-1DEB-43B7-8F3D-D711F489BECA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75" y="2366963"/>
            <a:ext cx="10832023" cy="3424237"/>
          </a:xfrm>
        </p:spPr>
      </p:pic>
    </p:spTree>
    <p:extLst>
      <p:ext uri="{BB962C8B-B14F-4D97-AF65-F5344CB8AC3E}">
        <p14:creationId xmlns:p14="http://schemas.microsoft.com/office/powerpoint/2010/main" val="1761039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725ABE-345A-4C5A-8F65-FFF4121A30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CONFUSION MATRIX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91FB8E2-FA05-4678-801F-6DEC2B591F62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2573518"/>
            <a:ext cx="10363200" cy="2342110"/>
          </a:xfrm>
        </p:spPr>
      </p:pic>
    </p:spTree>
    <p:extLst>
      <p:ext uri="{BB962C8B-B14F-4D97-AF65-F5344CB8AC3E}">
        <p14:creationId xmlns:p14="http://schemas.microsoft.com/office/powerpoint/2010/main" val="2234758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61210F8D-F7F2-47FC-91CB-247E361A59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41509D60-00A2-43CB-85EE-55A4E714BF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9BA5D3-01BC-4E05-AA3E-2B615D66CB1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063521" y="1122804"/>
            <a:ext cx="3548236" cy="4818518"/>
          </a:xfrm>
          <a:solidFill>
            <a:schemeClr val="tx1">
              <a:lumMod val="50000"/>
              <a:lumOff val="50000"/>
            </a:scheme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6000" dirty="0"/>
              <a:t>Deep learning</a:t>
            </a:r>
          </a:p>
        </p:txBody>
      </p:sp>
      <p:pic>
        <p:nvPicPr>
          <p:cNvPr id="2050" name="Picture 2" descr="Image result for deeplearning network images">
            <a:extLst>
              <a:ext uri="{FF2B5EF4-FFF2-40B4-BE49-F238E27FC236}">
                <a16:creationId xmlns:a16="http://schemas.microsoft.com/office/drawing/2014/main" id="{DAB9C5CF-F2E9-41D8-A0DC-C3E733BDAB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1757" y="1122804"/>
            <a:ext cx="6246226" cy="4818518"/>
          </a:xfrm>
          <a:prstGeom prst="roundRect">
            <a:avLst>
              <a:gd name="adj" fmla="val 530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7304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AA24FE-3ECC-48D4-A508-70626947E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dATASET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57CB04-2813-47AC-8146-2F907F3251A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1. </a:t>
            </a:r>
            <a:r>
              <a:rPr lang="en-US" dirty="0" err="1"/>
              <a:t>usf</a:t>
            </a:r>
            <a:r>
              <a:rPr lang="en-US" dirty="0"/>
              <a:t> AND Non USF (Without Noise)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2. USF </a:t>
            </a:r>
            <a:r>
              <a:rPr lang="en-US" dirty="0" err="1"/>
              <a:t>anf</a:t>
            </a:r>
            <a:r>
              <a:rPr lang="en-US" dirty="0"/>
              <a:t> Non USF with Noises</a:t>
            </a:r>
          </a:p>
        </p:txBody>
      </p:sp>
    </p:spTree>
    <p:extLst>
      <p:ext uri="{BB962C8B-B14F-4D97-AF65-F5344CB8AC3E}">
        <p14:creationId xmlns:p14="http://schemas.microsoft.com/office/powerpoint/2010/main" val="1137043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6E3254AE-C4CD-426D-A6E8-7FA13B0F88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F5C53434-A0C7-4A81-8EB0-D460DAD9B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F347ED5-A813-4379-85CA-5A07932DF9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337931"/>
            <a:ext cx="10615616" cy="1398103"/>
          </a:xfrm>
        </p:spPr>
        <p:txBody>
          <a:bodyPr>
            <a:normAutofit/>
          </a:bodyPr>
          <a:lstStyle/>
          <a:p>
            <a:r>
              <a:rPr lang="en-US" sz="5400" dirty="0" err="1"/>
              <a:t>cnn</a:t>
            </a:r>
            <a:endParaRPr lang="en-US" sz="5400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1B84BCF-2B84-4A39-96C6-55BDAD051886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>
          <a:xfrm>
            <a:off x="914399" y="1508289"/>
            <a:ext cx="11270609" cy="5203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470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E71001-4E77-4D8D-B052-820781B214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6C17475-5A60-4B6C-899F-8794018A4660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913776" y="2366963"/>
            <a:ext cx="9417600" cy="3872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335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3F012C5-2940-4F3E-BB5E-B8B2C9E829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B37C977-E7E3-44AC-AEC8-2E2764190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013876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outerShdw blurRad="88900" dist="254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C7196F-BBC7-4B7F-AE29-DA1DCA75EF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114" y="1434905"/>
            <a:ext cx="2222695" cy="2377440"/>
          </a:xfrm>
        </p:spPr>
        <p:txBody>
          <a:bodyPr anchor="b">
            <a:normAutofit/>
          </a:bodyPr>
          <a:lstStyle/>
          <a:p>
            <a:pPr algn="r"/>
            <a:r>
              <a:rPr lang="en-US" sz="4000" dirty="0">
                <a:solidFill>
                  <a:schemeClr val="bg1"/>
                </a:solidFill>
              </a:rPr>
              <a:t>agenda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70DF37D-86A3-45DB-B1C1-580462D4BB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037" b="73004"/>
          <a:stretch/>
        </p:blipFill>
        <p:spPr>
          <a:xfrm>
            <a:off x="1" y="-2"/>
            <a:ext cx="3321978" cy="219679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F5047A-9DFA-45DE-9B7B-3F58852C34A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979078" y="960814"/>
            <a:ext cx="6565808" cy="4830385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400" dirty="0"/>
              <a:t>Logo recognition in images has been gaining considerable attention in the last decade, with such applications as copyright infringement detection, intelligent traffic-control systems, and automated computation of brand-related statistics.</a:t>
            </a: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510124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4FA317-8AB4-437F-B279-5246915545C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AA8E22-68D5-40C6-BBFA-5BA44BA26E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13" y="1752782"/>
            <a:ext cx="12192000" cy="4176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862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5308A-1E70-4ADD-A3AD-D56731A541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Saving the trained model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6AF21AD-5F35-44B6-BE60-B0E70A2864D7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2032105" y="2366963"/>
            <a:ext cx="8127789" cy="3424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186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B53E62-ECD5-4EF8-882F-0504614DC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79ED49-D54D-467A-8D1A-99784B86BB4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So we can  conclude that as we increase the dataset the accuracy of model increased .</a:t>
            </a:r>
          </a:p>
          <a:p>
            <a:r>
              <a:rPr lang="en-US" dirty="0"/>
              <a:t>Adding noises in dataset makes the model more robust.</a:t>
            </a:r>
          </a:p>
          <a:p>
            <a:r>
              <a:rPr lang="en-US" dirty="0"/>
              <a:t>To draw parallelism between machine learning and Deep learning-</a:t>
            </a:r>
          </a:p>
          <a:p>
            <a:pPr marL="0" indent="0">
              <a:buNone/>
            </a:pPr>
            <a:r>
              <a:rPr lang="en-US" dirty="0"/>
              <a:t>    -Machine learning gives better accuracy on small dataset while deep learning            	requires larger dataset to get better accuracy.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5247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Image result for future images">
            <a:extLst>
              <a:ext uri="{FF2B5EF4-FFF2-40B4-BE49-F238E27FC236}">
                <a16:creationId xmlns:a16="http://schemas.microsoft.com/office/drawing/2014/main" id="{8E395F8C-1F19-4D52-84A0-32F7BB53C0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81000"/>
            <a:ext cx="12192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216578-35D7-44DD-8944-C84CD299A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  <a:highlight>
                  <a:srgbClr val="C0C0C0"/>
                </a:highlight>
              </a:rPr>
              <a:t>Future improvements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7D112C-33A0-4A6C-89F5-561E87C42D2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chemeClr val="bg1"/>
                </a:solidFill>
                <a:highlight>
                  <a:srgbClr val="C0C0C0"/>
                </a:highlight>
              </a:rPr>
              <a:t>Add more images to the dataset</a:t>
            </a:r>
          </a:p>
          <a:p>
            <a:r>
              <a:rPr lang="en-US" sz="3600" dirty="0">
                <a:solidFill>
                  <a:schemeClr val="bg1"/>
                </a:solidFill>
                <a:highlight>
                  <a:srgbClr val="C0C0C0"/>
                </a:highlight>
              </a:rPr>
              <a:t>Add more noise to make the model robust</a:t>
            </a:r>
          </a:p>
          <a:p>
            <a:r>
              <a:rPr lang="en-US" sz="3600" dirty="0">
                <a:solidFill>
                  <a:schemeClr val="bg1"/>
                </a:solidFill>
                <a:highlight>
                  <a:srgbClr val="C0C0C0"/>
                </a:highlight>
              </a:rPr>
              <a:t>Increasing the no of layers</a:t>
            </a:r>
          </a:p>
          <a:p>
            <a:pPr marL="0" indent="0">
              <a:buNone/>
            </a:pPr>
            <a:endParaRPr lang="en-US" sz="3600" dirty="0">
              <a:solidFill>
                <a:schemeClr val="bg1"/>
              </a:solidFill>
              <a:highlight>
                <a:srgbClr val="C0C0C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194328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Picture 2" descr="A picture containing electronics&#10;&#10;Description generated with high confidence">
            <a:extLst>
              <a:ext uri="{FF2B5EF4-FFF2-40B4-BE49-F238E27FC236}">
                <a16:creationId xmlns:a16="http://schemas.microsoft.com/office/drawing/2014/main" id="{93274B0C-1CB3-4AA4-A183-20B7FE5DB1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2E640319-3BB6-49BF-BAF4-D63FEC73E1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5BECDBB2-914C-44DE-B171-6F7946196F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7" name="Picture 2" descr="A picture containing electronics&#10;&#10;Description generated with high confidence">
            <a:extLst>
              <a:ext uri="{FF2B5EF4-FFF2-40B4-BE49-F238E27FC236}">
                <a16:creationId xmlns:a16="http://schemas.microsoft.com/office/drawing/2014/main" id="{1D5C6008-3DE6-42B7-AED2-68544F325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Image result for thank you">
            <a:extLst>
              <a:ext uri="{FF2B5EF4-FFF2-40B4-BE49-F238E27FC236}">
                <a16:creationId xmlns:a16="http://schemas.microsoft.com/office/drawing/2014/main" id="{BED419EF-192D-4AFF-93B9-ED09FBFCD548}"/>
              </a:ext>
            </a:extLst>
          </p:cNvPr>
          <p:cNvPicPr>
            <a:picLocks noGrp="1" noChangeAspect="1" noChangeArrowheads="1"/>
          </p:cNvPicPr>
          <p:nvPr>
            <p:ph sz="quarter" idx="13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59" b="13837"/>
          <a:stretch/>
        </p:blipFill>
        <p:spPr bwMode="auto">
          <a:xfrm>
            <a:off x="-197581" y="10"/>
            <a:ext cx="12389581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5D09915C-7FC3-45EF-BDD0-6393ACE44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7584" y="-2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974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doors dir="ver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A3DAA-B8E1-421C-A43E-A2D399DD75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942" y="0"/>
            <a:ext cx="11517378" cy="1338470"/>
          </a:xfrm>
        </p:spPr>
        <p:txBody>
          <a:bodyPr>
            <a:normAutofit/>
          </a:bodyPr>
          <a:lstStyle/>
          <a:p>
            <a:r>
              <a:rPr lang="en-US" sz="6000" dirty="0"/>
              <a:t>PROBLEM DEFINITION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999AC4-615D-4FA3-94F6-0227140C484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01147" y="1454576"/>
            <a:ext cx="10550769" cy="2578367"/>
          </a:xfrm>
        </p:spPr>
        <p:txBody>
          <a:bodyPr>
            <a:normAutofit/>
          </a:bodyPr>
          <a:lstStyle/>
          <a:p>
            <a:r>
              <a:rPr lang="en-US" sz="4000" dirty="0"/>
              <a:t>Given a set of USF AND NON-USF images and prior knowledge about the content of the images IDENTIFY the correct image</a:t>
            </a:r>
          </a:p>
        </p:txBody>
      </p:sp>
      <p:pic>
        <p:nvPicPr>
          <p:cNvPr id="3074" name="Picture 2" descr="Related image">
            <a:extLst>
              <a:ext uri="{FF2B5EF4-FFF2-40B4-BE49-F238E27FC236}">
                <a16:creationId xmlns:a16="http://schemas.microsoft.com/office/drawing/2014/main" id="{DAB5455D-F3E7-4F31-90ED-2D333427EC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147" y="4139982"/>
            <a:ext cx="10550769" cy="2578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2574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doors dir="ver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8A5983-64BD-4942-9DFA-7A2428336A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/>
              <a:t>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FD22B9-02B3-4B3D-849B-A98E79C20DE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1. GATHERING DATA</a:t>
            </a:r>
          </a:p>
          <a:p>
            <a:r>
              <a:rPr lang="en-US" dirty="0"/>
              <a:t>2. DATA PREPARATION</a:t>
            </a:r>
          </a:p>
          <a:p>
            <a:r>
              <a:rPr lang="en-US" dirty="0"/>
              <a:t>3. CHOOSING A MODEL</a:t>
            </a:r>
          </a:p>
          <a:p>
            <a:r>
              <a:rPr lang="en-US" dirty="0"/>
              <a:t>4. TRAINING</a:t>
            </a:r>
          </a:p>
          <a:p>
            <a:r>
              <a:rPr lang="en-US" dirty="0"/>
              <a:t>5. EVALUATION</a:t>
            </a:r>
          </a:p>
          <a:p>
            <a:r>
              <a:rPr lang="en-US" dirty="0"/>
              <a:t>6. PREDICTION</a:t>
            </a:r>
          </a:p>
        </p:txBody>
      </p:sp>
      <p:pic>
        <p:nvPicPr>
          <p:cNvPr id="4098" name="Picture 2" descr="Image result for approach">
            <a:extLst>
              <a:ext uri="{FF2B5EF4-FFF2-40B4-BE49-F238E27FC236}">
                <a16:creationId xmlns:a16="http://schemas.microsoft.com/office/drawing/2014/main" id="{0A30C6EE-B08F-4430-A076-6EF0D7FAF2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4178" y="1964055"/>
            <a:ext cx="3640823" cy="4275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6620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doors dir="ver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B772B1-EE4C-4187-9690-AA991E9BAE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GATHERING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AA23D4-C63C-41A0-9894-1671DD34E1A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sz="2800" dirty="0"/>
              <a:t>1. gathered IMAGES FOR USF LOGOS</a:t>
            </a:r>
          </a:p>
          <a:p>
            <a:r>
              <a:rPr lang="en-US" sz="2800" dirty="0"/>
              <a:t>2. gathered IMAGES FOR OTHER COLLEGE LOGOS</a:t>
            </a:r>
          </a:p>
          <a:p>
            <a:r>
              <a:rPr lang="en-US" sz="2800" dirty="0"/>
              <a:t>3. gathered IMAGES FOR USF AS A TINY PART OF FULL IMAGE</a:t>
            </a:r>
          </a:p>
          <a:p>
            <a:r>
              <a:rPr lang="en-US" sz="2800" dirty="0"/>
              <a:t>4. gathered RANDOM IMAGES</a:t>
            </a:r>
          </a:p>
          <a:p>
            <a:r>
              <a:rPr lang="en-US" sz="2800" dirty="0"/>
              <a:t>5. Added noise in usf logos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6790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doors dir="ver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19B09-4F7C-4E53-B066-22551AF934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-97101"/>
            <a:ext cx="10364451" cy="1596177"/>
          </a:xfrm>
        </p:spPr>
        <p:txBody>
          <a:bodyPr/>
          <a:lstStyle/>
          <a:p>
            <a:r>
              <a:rPr lang="en-US" dirty="0"/>
              <a:t>DATA PREPARATION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6A34BE-B9F5-47D7-BD08-5F57DC47A10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7585" y="1111347"/>
            <a:ext cx="8811215" cy="5050301"/>
          </a:xfrm>
        </p:spPr>
        <p:txBody>
          <a:bodyPr>
            <a:normAutofit fontScale="32500" lnSpcReduction="20000"/>
          </a:bodyPr>
          <a:lstStyle/>
          <a:p>
            <a:r>
              <a:rPr lang="en-US" sz="9600" dirty="0"/>
              <a:t>5 DATASETS CREATED (MERGING OF DATA)</a:t>
            </a:r>
          </a:p>
          <a:p>
            <a:r>
              <a:rPr lang="en-US" sz="9600" dirty="0"/>
              <a:t>     1. USF AND NON-USF LOGOS (RATIO 200/100)</a:t>
            </a:r>
          </a:p>
          <a:p>
            <a:r>
              <a:rPr lang="en-US" sz="9600" dirty="0"/>
              <a:t>     2. USF AND NON-USF LOGOS(RATIO 200/150)</a:t>
            </a:r>
          </a:p>
          <a:p>
            <a:r>
              <a:rPr lang="en-US" sz="9600" dirty="0"/>
              <a:t>     3. usF AS TINY PART OF IMAGE AND RANDOM IMAGES</a:t>
            </a:r>
          </a:p>
          <a:p>
            <a:r>
              <a:rPr lang="en-US" sz="9600" dirty="0"/>
              <a:t>     4. USF LOGO AND RANDOM IMAGES</a:t>
            </a:r>
          </a:p>
          <a:p>
            <a:r>
              <a:rPr lang="en-US" sz="9600" dirty="0"/>
              <a:t>     5. USF LOGO WITH NOISE AND RANDOM IMAGES</a:t>
            </a:r>
          </a:p>
          <a:p>
            <a:endParaRPr lang="en-US" dirty="0"/>
          </a:p>
        </p:txBody>
      </p:sp>
      <p:pic>
        <p:nvPicPr>
          <p:cNvPr id="5122" name="Picture 2" descr="Image result for preparation">
            <a:extLst>
              <a:ext uri="{FF2B5EF4-FFF2-40B4-BE49-F238E27FC236}">
                <a16:creationId xmlns:a16="http://schemas.microsoft.com/office/drawing/2014/main" id="{33CDE120-6F5A-4BC8-B04F-1580E6BA1B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915544">
            <a:off x="7251745" y="2700785"/>
            <a:ext cx="5790647" cy="1871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6511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doors dir="ver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469395-374A-4AD0-AEEB-53E09521141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1722784"/>
            <a:ext cx="10363826" cy="4068416"/>
          </a:xfrm>
        </p:spPr>
        <p:txBody>
          <a:bodyPr/>
          <a:lstStyle/>
          <a:p>
            <a:r>
              <a:rPr lang="en-US" sz="2400" dirty="0"/>
              <a:t>transformation OF IMAGES (.JPG EXTENSION ONLY)</a:t>
            </a:r>
          </a:p>
          <a:p>
            <a:r>
              <a:rPr lang="en-US" sz="2400" dirty="0"/>
              <a:t>RENAMING OF IMAGES ACCORDING TO LABEL FILE</a:t>
            </a:r>
          </a:p>
          <a:p>
            <a:r>
              <a:rPr lang="en-US" sz="2400" dirty="0"/>
              <a:t>LABEL FILES CREATED FOR EACH DATASET</a:t>
            </a:r>
          </a:p>
          <a:p>
            <a:r>
              <a:rPr lang="en-US" sz="2400" dirty="0"/>
              <a:t>RESHAPING OF IMAGES from 3 DIMENSIONAL IMAGE TO 2 DIMENSIONAL IMAGE</a:t>
            </a:r>
          </a:p>
        </p:txBody>
      </p:sp>
    </p:spTree>
    <p:extLst>
      <p:ext uri="{BB962C8B-B14F-4D97-AF65-F5344CB8AC3E}">
        <p14:creationId xmlns:p14="http://schemas.microsoft.com/office/powerpoint/2010/main" val="2761809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17C613-7739-42C3-95A7-B9B086851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Label files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4EA9430-0049-4444-8D10-75025B0F4034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4678753" y="2374316"/>
            <a:ext cx="2834493" cy="3424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809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TM04033925[[fn=Droplet]]</Template>
  <TotalTime>1795</TotalTime>
  <Words>703</Words>
  <Application>Microsoft Office PowerPoint</Application>
  <PresentationFormat>Widescreen</PresentationFormat>
  <Paragraphs>108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7" baseType="lpstr">
      <vt:lpstr>Arial</vt:lpstr>
      <vt:lpstr>Tw Cen MT</vt:lpstr>
      <vt:lpstr>Droplet</vt:lpstr>
      <vt:lpstr>DATA SCIENCE PROGRAMMING PROJECT</vt:lpstr>
      <vt:lpstr>PowerPoint Presentation</vt:lpstr>
      <vt:lpstr>agenda</vt:lpstr>
      <vt:lpstr>PROBLEM DEFINITION</vt:lpstr>
      <vt:lpstr>APPROACH</vt:lpstr>
      <vt:lpstr>GATHERING DATA</vt:lpstr>
      <vt:lpstr>DATA PREPARATION</vt:lpstr>
      <vt:lpstr>PowerPoint Presentation</vt:lpstr>
      <vt:lpstr>Label files</vt:lpstr>
      <vt:lpstr>RENAMING AND FORMATTING IMAGE FILES</vt:lpstr>
      <vt:lpstr>CHOOSING A MODEL</vt:lpstr>
      <vt:lpstr>TRAINING</vt:lpstr>
      <vt:lpstr>TRAINING</vt:lpstr>
      <vt:lpstr>PowerPoint Presentation</vt:lpstr>
      <vt:lpstr>MACHINE LEARNING</vt:lpstr>
      <vt:lpstr>USF AND NON-USF LOGOS (RATIO 200/100) </vt:lpstr>
      <vt:lpstr>PowerPoint Presentation</vt:lpstr>
      <vt:lpstr>USF AND NON-USF LOGOS(RATIO 200/150) </vt:lpstr>
      <vt:lpstr>usF AS TINY PART OF IMAGE AND RANDOM IMAGES</vt:lpstr>
      <vt:lpstr>PowerPoint Presentation</vt:lpstr>
      <vt:lpstr>USF LOGO AND RANDOM IMAGES</vt:lpstr>
      <vt:lpstr>robustness USF LOGO WITH NOISE AND RANDOM IMAGES</vt:lpstr>
      <vt:lpstr>PowerPoint Presentation</vt:lpstr>
      <vt:lpstr>CROSS VALIDATION</vt:lpstr>
      <vt:lpstr>CONFUSION MATRIX</vt:lpstr>
      <vt:lpstr>PowerPoint Presentation</vt:lpstr>
      <vt:lpstr>dATASET</vt:lpstr>
      <vt:lpstr>cnn</vt:lpstr>
      <vt:lpstr>PowerPoint Presentation</vt:lpstr>
      <vt:lpstr>PowerPoint Presentation</vt:lpstr>
      <vt:lpstr>Saving the trained model</vt:lpstr>
      <vt:lpstr>conclusion</vt:lpstr>
      <vt:lpstr>Future improvements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 PROGRAMMING PROJECT</dc:title>
  <dc:creator>Islam, Saniya</dc:creator>
  <cp:lastModifiedBy>Raushan Kumar</cp:lastModifiedBy>
  <cp:revision>57</cp:revision>
  <dcterms:created xsi:type="dcterms:W3CDTF">2018-11-02T13:25:47Z</dcterms:created>
  <dcterms:modified xsi:type="dcterms:W3CDTF">2018-11-11T19:58:39Z</dcterms:modified>
</cp:coreProperties>
</file>